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0"/>
  </p:notesMasterIdLst>
  <p:sldIdLst>
    <p:sldId id="261" r:id="rId5"/>
    <p:sldId id="257" r:id="rId6"/>
    <p:sldId id="258" r:id="rId7"/>
    <p:sldId id="259" r:id="rId8"/>
    <p:sldId id="260" r:id="rId9"/>
  </p:sldIdLst>
  <p:sldSz cx="14630400" cy="8229600"/>
  <p:notesSz cx="8229600" cy="14630400"/>
  <p:embeddedFontLs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Medium" panose="00000600000000000000" pitchFamily="2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D81943-B9B4-C8BE-7993-7499543A14DC}" v="121" dt="2025-04-07T13:43:23.789"/>
    <p1510:client id="{A6E40013-4B9D-4F7E-A6E2-37CF915ADF59}" v="231" dt="2025-04-07T13:47:36.729"/>
    <p1510:client id="{E962FDB4-0D75-3846-9CC2-0102914F4973}" v="29" dt="2025-04-07T13:47:10.7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422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35660" y="3234571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/>
          </a:p>
        </p:txBody>
      </p:sp>
      <p:sp>
        <p:nvSpPr>
          <p:cNvPr id="4" name="Text 1"/>
          <p:cNvSpPr/>
          <p:nvPr/>
        </p:nvSpPr>
        <p:spPr>
          <a:xfrm>
            <a:off x="7315200" y="2272501"/>
            <a:ext cx="6748163" cy="4708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b="1" kern="100">
                <a:solidFill>
                  <a:schemeClr val="bg1"/>
                </a:solidFill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Sarah, 18, New city, New People</a:t>
            </a:r>
          </a:p>
          <a:p>
            <a:pPr marL="457200" indent="-4572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b="1" kern="100">
                <a:solidFill>
                  <a:schemeClr val="bg1"/>
                </a:solidFill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Alone, Offer help.</a:t>
            </a:r>
          </a:p>
          <a:p>
            <a:pPr marL="457200" indent="-4572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b="1" kern="100">
                <a:solidFill>
                  <a:schemeClr val="bg1"/>
                </a:solidFill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Unwanted touch</a:t>
            </a:r>
          </a:p>
          <a:p>
            <a:pPr marL="457200" indent="-45720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800" b="1" kern="100">
                <a:solidFill>
                  <a:schemeClr val="bg1"/>
                </a:solidFill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She’s scared, confused and helpless.</a:t>
            </a:r>
          </a:p>
        </p:txBody>
      </p:sp>
      <p:pic>
        <p:nvPicPr>
          <p:cNvPr id="6" name="Picture 5" descr="A cartoon of two people&#10;&#10;AI-generated content may be incorrect.">
            <a:extLst>
              <a:ext uri="{FF2B5EF4-FFF2-40B4-BE49-F238E27FC236}">
                <a16:creationId xmlns:a16="http://schemas.microsoft.com/office/drawing/2014/main" id="{01CA4F15-BF25-01FF-46A2-38D60133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1" y="1717590"/>
            <a:ext cx="5818124" cy="581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F7E9DB-3FB7-7236-3267-E4F6AB5AB5B3}"/>
              </a:ext>
            </a:extLst>
          </p:cNvPr>
          <p:cNvSpPr txBox="1"/>
          <p:nvPr/>
        </p:nvSpPr>
        <p:spPr>
          <a:xfrm>
            <a:off x="3016198" y="500980"/>
            <a:ext cx="9339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kern="100">
                <a:solidFill>
                  <a:schemeClr val="bg1"/>
                </a:solidFill>
                <a:effectLst/>
                <a:latin typeface="Montserrat" pitchFamily="2" charset="77"/>
                <a:ea typeface="Aptos" panose="020B0004020202020204" pitchFamily="34" charset="0"/>
                <a:cs typeface="Times New Roman" panose="02020603050405020304" pitchFamily="18" charset="0"/>
              </a:rPr>
              <a:t>Sarah’s Story – A Common Silence</a:t>
            </a:r>
            <a:endParaRPr lang="en-IN" sz="4000" kern="100">
              <a:solidFill>
                <a:schemeClr val="bg1"/>
              </a:solidFill>
              <a:effectLst/>
              <a:latin typeface="Montserrat" pitchFamily="2" charset="77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631" y="614720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chemeClr val="bg1"/>
                </a:solidFill>
                <a:latin typeface="Brygada 1918 Bold"/>
                <a:ea typeface="Brygada 1918 Bold" pitchFamily="34" charset="-122"/>
                <a:cs typeface="Brygada 1918 Bold" pitchFamily="34" charset="-120"/>
              </a:rPr>
              <a:t>Understanding the Problem</a:t>
            </a:r>
            <a:endParaRPr lang="en-US" sz="4450">
              <a:solidFill>
                <a:schemeClr val="bg1"/>
              </a:solidFill>
              <a:latin typeface="Brygada 1918 Bold"/>
            </a:endParaRPr>
          </a:p>
        </p:txBody>
      </p:sp>
      <p:sp>
        <p:nvSpPr>
          <p:cNvPr id="4" name="Text 1"/>
          <p:cNvSpPr/>
          <p:nvPr/>
        </p:nvSpPr>
        <p:spPr>
          <a:xfrm>
            <a:off x="749260" y="3161200"/>
            <a:ext cx="7645479" cy="952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SzPct val="100000"/>
              <a:buFont typeface="Wingdings"/>
              <a:buChar char="Ø"/>
            </a:pPr>
            <a:r>
              <a:rPr lang="en-US" b="1" u="sng">
                <a:solidFill>
                  <a:schemeClr val="bg1"/>
                </a:solidFill>
                <a:ea typeface="+mn-lt"/>
                <a:cs typeface="+mn-lt"/>
              </a:rPr>
              <a:t>Sexualized Comments</a:t>
            </a:r>
            <a:r>
              <a:rPr lang="en-US" u="sng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u="sng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buSzPct val="100000"/>
              <a:buFont typeface="Wingdings"/>
              <a:buChar char="Ø"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Experienced by 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60%+ of students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Wingdings"/>
              <a:buChar char="Ø"/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32% of female students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said they experienced this "Often" or "Many times" 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lnSpc>
                <a:spcPts val="2650"/>
              </a:lnSpc>
              <a:buSzPct val="100000"/>
              <a:buFont typeface="Wingdings"/>
              <a:buChar char="Ø"/>
            </a:pPr>
            <a:endParaRPr lang="en-US" sz="1650">
              <a:solidFill>
                <a:srgbClr val="F4CAB8"/>
              </a:solidFill>
              <a:latin typeface="Montserrat Medium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9260" y="4347771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buSzPct val="100000"/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Unwanted attempts to establish a romantic/sexual relationship 56%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lnSpc>
                <a:spcPts val="2650"/>
              </a:lnSpc>
              <a:buSzPct val="100000"/>
              <a:buFont typeface="Wingdings"/>
              <a:buChar char="Ø"/>
            </a:pPr>
            <a:endParaRPr lang="en-US" sz="1650">
              <a:solidFill>
                <a:srgbClr val="F4CAB8"/>
              </a:solidFill>
              <a:latin typeface="Montserrat Medium"/>
              <a:ea typeface="Calibri"/>
              <a:cs typeface="Calibri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9260" y="5026343"/>
            <a:ext cx="76454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SzPct val="100000"/>
            </a:pPr>
            <a:r>
              <a:rPr lang="en-US" sz="2400" b="1">
                <a:solidFill>
                  <a:schemeClr val="bg1"/>
                </a:solidFill>
              </a:rPr>
              <a:t>Underreporting</a:t>
            </a:r>
            <a:endParaRPr lang="en-US" sz="240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sz="2400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Wingdings"/>
              <a:buChar char="Ø"/>
            </a:pPr>
            <a:r>
              <a:rPr lang="en-US" sz="1650">
                <a:solidFill>
                  <a:schemeClr val="bg1"/>
                </a:solidFill>
                <a:ea typeface="+mn-lt"/>
                <a:cs typeface="+mn-lt"/>
              </a:rPr>
              <a:t>Only </a:t>
            </a:r>
            <a:r>
              <a:rPr lang="en-US" sz="1650" b="1">
                <a:solidFill>
                  <a:schemeClr val="bg1"/>
                </a:solidFill>
                <a:ea typeface="+mn-lt"/>
                <a:cs typeface="+mn-lt"/>
              </a:rPr>
              <a:t>5%</a:t>
            </a:r>
            <a:r>
              <a:rPr lang="en-US" sz="1650">
                <a:solidFill>
                  <a:schemeClr val="bg1"/>
                </a:solidFill>
                <a:ea typeface="+mn-lt"/>
                <a:cs typeface="+mn-lt"/>
              </a:rPr>
              <a:t> of students who experienced sexual harassment reported it formally 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1650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1650">
                <a:solidFill>
                  <a:schemeClr val="bg1"/>
                </a:solidFill>
                <a:ea typeface="+mn-lt"/>
                <a:cs typeface="+mn-lt"/>
              </a:rPr>
              <a:t> Common reasons for not reporting: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 sz="165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650">
                <a:solidFill>
                  <a:schemeClr val="bg1"/>
                </a:solidFill>
                <a:ea typeface="+mn-lt"/>
                <a:cs typeface="+mn-lt"/>
              </a:rPr>
              <a:t>Shame or embarrassment (51%)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650">
                <a:solidFill>
                  <a:schemeClr val="bg1"/>
                </a:solidFill>
                <a:ea typeface="+mn-lt"/>
                <a:cs typeface="+mn-lt"/>
              </a:rPr>
              <a:t>Belief that it wasn’t serious enough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650">
                <a:solidFill>
                  <a:schemeClr val="bg1"/>
                </a:solidFill>
                <a:ea typeface="+mn-lt"/>
                <a:cs typeface="+mn-lt"/>
              </a:rPr>
              <a:t>Fear of being blamed </a:t>
            </a:r>
            <a:endParaRPr lang="en-US">
              <a:solidFill>
                <a:schemeClr val="bg1"/>
              </a:solidFill>
            </a:endParaRPr>
          </a:p>
          <a:p>
            <a:pPr algn="l">
              <a:lnSpc>
                <a:spcPts val="2650"/>
              </a:lnSpc>
              <a:buSzPct val="100000"/>
            </a:pPr>
            <a:endParaRPr lang="en-US" sz="1650">
              <a:solidFill>
                <a:srgbClr val="F4CAB8"/>
              </a:solidFill>
              <a:latin typeface="Montserrat Medium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3AD2A-439B-A751-C5C5-3F2ABD90735F}"/>
              </a:ext>
            </a:extLst>
          </p:cNvPr>
          <p:cNvSpPr txBox="1"/>
          <p:nvPr/>
        </p:nvSpPr>
        <p:spPr>
          <a:xfrm>
            <a:off x="353334" y="2051499"/>
            <a:ext cx="8171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92.3%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of students (7,319 total) agreed to answer questions on sexual harassment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F8497-0217-B18A-75E5-D932AA673D9D}"/>
              </a:ext>
            </a:extLst>
          </p:cNvPr>
          <p:cNvSpPr txBox="1"/>
          <p:nvPr/>
        </p:nvSpPr>
        <p:spPr>
          <a:xfrm>
            <a:off x="612926" y="7542864"/>
            <a:ext cx="76345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https://</a:t>
            </a:r>
            <a:r>
              <a:rPr lang="en-US" i="1" err="1">
                <a:solidFill>
                  <a:schemeClr val="bg1"/>
                </a:solidFill>
                <a:ea typeface="+mn-lt"/>
                <a:cs typeface="+mn-lt"/>
              </a:rPr>
              <a:t>hea.ie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/assets/uploads/2021/04/Full-report-Students-Jan-2022.pdf</a:t>
            </a:r>
            <a:endParaRPr lang="en-US" i="1">
              <a:solidFill>
                <a:schemeClr val="bg1"/>
              </a:solidFill>
            </a:endParaRPr>
          </a:p>
        </p:txBody>
      </p:sp>
      <p:pic>
        <p:nvPicPr>
          <p:cNvPr id="11" name="Picture 10" descr="A cartoon of a person with her eyes closed&#10;&#10;AI-generated content may be incorrect.">
            <a:extLst>
              <a:ext uri="{FF2B5EF4-FFF2-40B4-BE49-F238E27FC236}">
                <a16:creationId xmlns:a16="http://schemas.microsoft.com/office/drawing/2014/main" id="{9EBFBA39-48E6-1394-33ED-B5F61AD5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789" y="1051912"/>
            <a:ext cx="4327301" cy="64909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682" y="127010"/>
            <a:ext cx="11661219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Introducing “True voice” : Your AI Legal Ally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49260" y="2301716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Enter Your Experience</a:t>
            </a:r>
            <a:r>
              <a:rPr lang="en-US" sz="165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650"/>
          </a:p>
        </p:txBody>
      </p:sp>
      <p:sp>
        <p:nvSpPr>
          <p:cNvPr id="4" name="Text 2"/>
          <p:cNvSpPr/>
          <p:nvPr/>
        </p:nvSpPr>
        <p:spPr>
          <a:xfrm>
            <a:off x="749259" y="4682623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Online Support Groups: </a:t>
            </a:r>
            <a:r>
              <a:rPr lang="en-US" sz="165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Directs you to online supports groups of other survivors</a:t>
            </a:r>
            <a:endParaRPr lang="en-US" sz="165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696251" y="5477352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Relevant Laws:</a:t>
            </a:r>
            <a:r>
              <a:rPr lang="en-US" sz="165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Outlines applicable laws and rights,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including state statutes related to sexual abuse</a:t>
            </a:r>
            <a:r>
              <a:rPr lang="en-US" sz="165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.</a:t>
            </a:r>
            <a:endParaRPr lang="en-US" sz="1650"/>
          </a:p>
        </p:txBody>
      </p:sp>
      <p:sp>
        <p:nvSpPr>
          <p:cNvPr id="6" name="Text 4"/>
          <p:cNvSpPr/>
          <p:nvPr/>
        </p:nvSpPr>
        <p:spPr>
          <a:xfrm>
            <a:off x="696251" y="3376557"/>
            <a:ext cx="9476565" cy="862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app </a:t>
            </a:r>
            <a:r>
              <a:rPr lang="en-US" sz="165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Provides a comprehensive navigation tool of the whole process from   reporting the abuse, pursuing legal action, and accessing therapy.</a:t>
            </a:r>
            <a:endParaRPr lang="en-US" sz="1650">
              <a:solidFill>
                <a:schemeClr val="bg1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EAC15BB-0666-B1BC-C0ED-3C469DCAE1B8}"/>
              </a:ext>
            </a:extLst>
          </p:cNvPr>
          <p:cNvSpPr/>
          <p:nvPr/>
        </p:nvSpPr>
        <p:spPr>
          <a:xfrm>
            <a:off x="749260" y="7310437"/>
            <a:ext cx="1313187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E1C0B298-6FF5-3AD3-BE64-F93AE77F09B1}"/>
              </a:ext>
            </a:extLst>
          </p:cNvPr>
          <p:cNvSpPr/>
          <p:nvPr/>
        </p:nvSpPr>
        <p:spPr>
          <a:xfrm>
            <a:off x="749261" y="1400889"/>
            <a:ext cx="907732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Seamless integration with local applications, including HRMS and university platforms,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b="1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offering customized solutions tailored to meet unique organizational needs.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1650" b="1">
              <a:solidFill>
                <a:schemeClr val="bg1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br>
              <a:rPr lang="en-US" sz="1650" b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</a:br>
            <a:endParaRPr lang="en-US" sz="1650" b="1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/>
          </a:p>
        </p:txBody>
      </p:sp>
      <p:pic>
        <p:nvPicPr>
          <p:cNvPr id="13" name="Picture 12" descr="A screen shot of a phone&#10;&#10;AI-generated content may be incorrect.">
            <a:extLst>
              <a:ext uri="{FF2B5EF4-FFF2-40B4-BE49-F238E27FC236}">
                <a16:creationId xmlns:a16="http://schemas.microsoft.com/office/drawing/2014/main" id="{004B4663-6442-5908-C9F2-BED813D0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028" y="1135944"/>
            <a:ext cx="3971807" cy="59577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2727008"/>
            <a:ext cx="7645479" cy="1427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Scalability and monetization options 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97745" y="4474996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chemeClr val="bg1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Our app will assist lawyers in client procurement by understanding the client's problem and suggesting lawyers who specialize in the relevant field.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1650">
              <a:solidFill>
                <a:srgbClr val="F4CAB8"/>
              </a:solidFill>
              <a:latin typeface="Montserrat Medium" pitchFamily="34" charset="0"/>
            </a:endParaRPr>
          </a:p>
          <a:p>
            <a:pPr marL="0" indent="0" algn="l">
              <a:lnSpc>
                <a:spcPts val="2650"/>
              </a:lnSpc>
              <a:buNone/>
            </a:pPr>
            <a:endParaRPr lang="en-US" sz="165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709E4A31-F0B6-B100-5627-76E15B293127}"/>
              </a:ext>
            </a:extLst>
          </p:cNvPr>
          <p:cNvSpPr/>
          <p:nvPr/>
        </p:nvSpPr>
        <p:spPr>
          <a:xfrm>
            <a:off x="749259" y="5662360"/>
            <a:ext cx="7645479" cy="1027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chemeClr val="bg1"/>
                </a:solidFill>
                <a:latin typeface="Montserrat Medium" pitchFamily="34" charset="0"/>
              </a:rPr>
              <a:t>It helps organizations manage sexual harassment complaints more effectively.</a:t>
            </a:r>
            <a:endParaRPr lang="en-US" sz="165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9863" y="2639444"/>
            <a:ext cx="8851821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Your Voice Deserves to Be Heard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369333" y="4316306"/>
            <a:ext cx="6050785" cy="2251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Our legal aid app is here to help 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3200" b="1">
              <a:solidFill>
                <a:srgbClr val="F4CAB8"/>
              </a:solidFill>
              <a:latin typeface="Montserrat Medium" pitchFamily="34" charset="0"/>
              <a:ea typeface="Montserrat Medium" pitchFamily="34" charset="-122"/>
              <a:cs typeface="Montserrat Medium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3200" b="1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you find justice and reclaim your power.</a:t>
            </a:r>
            <a:endParaRPr lang="en-US" sz="3200" b="1"/>
          </a:p>
        </p:txBody>
      </p:sp>
      <p:pic>
        <p:nvPicPr>
          <p:cNvPr id="5" name="Picture 4" descr="A person whispering into a crying person's ear&#10;&#10;AI-generated content may be incorrect.">
            <a:extLst>
              <a:ext uri="{FF2B5EF4-FFF2-40B4-BE49-F238E27FC236}">
                <a16:creationId xmlns:a16="http://schemas.microsoft.com/office/drawing/2014/main" id="{A24F3BBC-79D2-4054-249E-E91531820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516" y="1803042"/>
            <a:ext cx="5223364" cy="52233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6CA467412AB84E8F53C5CFCF1F4C70" ma:contentTypeVersion="10" ma:contentTypeDescription="Create a new document." ma:contentTypeScope="" ma:versionID="d43c3c007c860d0154c2bb997b63d873">
  <xsd:schema xmlns:xsd="http://www.w3.org/2001/XMLSchema" xmlns:xs="http://www.w3.org/2001/XMLSchema" xmlns:p="http://schemas.microsoft.com/office/2006/metadata/properties" xmlns:ns3="b8e755b2-7e83-4fea-afd3-1b0dcb07fc1c" targetNamespace="http://schemas.microsoft.com/office/2006/metadata/properties" ma:root="true" ma:fieldsID="9fc365fb0e803a522f26265498d2900a" ns3:_="">
    <xsd:import namespace="b8e755b2-7e83-4fea-afd3-1b0dcb07fc1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e755b2-7e83-4fea-afd3-1b0dcb07fc1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8e755b2-7e83-4fea-afd3-1b0dcb07fc1c" xsi:nil="true"/>
  </documentManagement>
</p:properties>
</file>

<file path=customXml/itemProps1.xml><?xml version="1.0" encoding="utf-8"?>
<ds:datastoreItem xmlns:ds="http://schemas.openxmlformats.org/officeDocument/2006/customXml" ds:itemID="{40FFB34A-155F-401D-86FD-96E9B1D63474}">
  <ds:schemaRefs>
    <ds:schemaRef ds:uri="b8e755b2-7e83-4fea-afd3-1b0dcb07fc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1B56F0-7AA6-42BE-9778-DFC3F7C44A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796503-1F40-4DFB-9E56-23501C24CBB4}">
  <ds:schemaRefs>
    <ds:schemaRef ds:uri="b8e755b2-7e83-4fea-afd3-1b0dcb07fc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5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2</cp:revision>
  <dcterms:created xsi:type="dcterms:W3CDTF">2025-04-07T13:07:05Z</dcterms:created>
  <dcterms:modified xsi:type="dcterms:W3CDTF">2025-04-10T20:10:02Z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0x010100156CA467412AB84E8F53C5CFCF1F4C70</vt:lpwstr>
  </property>
</Properties>
</file>